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5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9309100" cy="147955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35C8E8-4495-236D-8DDE-AAF48D67B5B0}" v="955" dt="2023-02-24T20:48:57.7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14" autoAdjust="0"/>
    <p:restoredTop sz="90247" autoAdjust="0"/>
  </p:normalViewPr>
  <p:slideViewPr>
    <p:cSldViewPr snapToGrid="0">
      <p:cViewPr varScale="1">
        <p:scale>
          <a:sx n="82" d="100"/>
          <a:sy n="82" d="100"/>
        </p:scale>
        <p:origin x="9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D94D692-A672-422B-A038-7F432D77FB4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4033944" cy="742345"/>
          </a:xfrm>
          <a:prstGeom prst="rect">
            <a:avLst/>
          </a:prstGeom>
        </p:spPr>
        <p:txBody>
          <a:bodyPr vert="horz" lIns="137698" tIns="68849" rIns="137698" bIns="68849" rtlCol="0"/>
          <a:lstStyle>
            <a:lvl1pPr algn="l">
              <a:defRPr sz="1800"/>
            </a:lvl1pPr>
          </a:lstStyle>
          <a:p>
            <a:r>
              <a:rPr lang="en-US"/>
              <a:t>JANUARY 2022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BFB499-9C85-406E-9D65-5E0FA6A9BB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73003" y="2"/>
            <a:ext cx="4033944" cy="742345"/>
          </a:xfrm>
          <a:prstGeom prst="rect">
            <a:avLst/>
          </a:prstGeom>
        </p:spPr>
        <p:txBody>
          <a:bodyPr vert="horz" lIns="137698" tIns="68849" rIns="137698" bIns="68849" rtlCol="0"/>
          <a:lstStyle>
            <a:lvl1pPr algn="r">
              <a:defRPr sz="1800"/>
            </a:lvl1pPr>
          </a:lstStyle>
          <a:p>
            <a:fld id="{9E0EAF37-D62C-4FA5-8125-0427F67906E6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775794-B229-4D7B-840A-2447A111C8D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4053159"/>
            <a:ext cx="4033944" cy="742343"/>
          </a:xfrm>
          <a:prstGeom prst="rect">
            <a:avLst/>
          </a:prstGeom>
        </p:spPr>
        <p:txBody>
          <a:bodyPr vert="horz" lIns="137698" tIns="68849" rIns="137698" bIns="68849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4FAA84-D044-4ED5-965E-C5A46295468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73003" y="14053159"/>
            <a:ext cx="4033944" cy="742343"/>
          </a:xfrm>
          <a:prstGeom prst="rect">
            <a:avLst/>
          </a:prstGeom>
        </p:spPr>
        <p:txBody>
          <a:bodyPr vert="horz" lIns="137698" tIns="68849" rIns="137698" bIns="68849" rtlCol="0" anchor="b"/>
          <a:lstStyle>
            <a:lvl1pPr algn="r">
              <a:defRPr sz="1800"/>
            </a:lvl1pPr>
          </a:lstStyle>
          <a:p>
            <a:fld id="{5D3D1098-7529-466F-ADAF-2D4D072E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2439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033944" cy="742345"/>
          </a:xfrm>
          <a:prstGeom prst="rect">
            <a:avLst/>
          </a:prstGeom>
        </p:spPr>
        <p:txBody>
          <a:bodyPr vert="horz" lIns="137698" tIns="68849" rIns="137698" bIns="68849" rtlCol="0"/>
          <a:lstStyle>
            <a:lvl1pPr algn="l">
              <a:defRPr sz="1800"/>
            </a:lvl1pPr>
          </a:lstStyle>
          <a:p>
            <a:r>
              <a:rPr lang="en-US"/>
              <a:t>JANUARY 2022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003" y="2"/>
            <a:ext cx="4033944" cy="742345"/>
          </a:xfrm>
          <a:prstGeom prst="rect">
            <a:avLst/>
          </a:prstGeom>
        </p:spPr>
        <p:txBody>
          <a:bodyPr vert="horz" lIns="137698" tIns="68849" rIns="137698" bIns="68849" rtlCol="0"/>
          <a:lstStyle>
            <a:lvl1pPr algn="r">
              <a:defRPr sz="1800"/>
            </a:lvl1pPr>
          </a:lstStyle>
          <a:p>
            <a:fld id="{C55E0ABD-2799-4E1C-AEF1-4445935D70C4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1849438"/>
            <a:ext cx="8874125" cy="499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7698" tIns="68849" rIns="137698" bIns="688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910" y="7120335"/>
            <a:ext cx="7447280" cy="5825728"/>
          </a:xfrm>
          <a:prstGeom prst="rect">
            <a:avLst/>
          </a:prstGeom>
        </p:spPr>
        <p:txBody>
          <a:bodyPr vert="horz" lIns="137698" tIns="68849" rIns="137698" bIns="6884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4053159"/>
            <a:ext cx="4033944" cy="742343"/>
          </a:xfrm>
          <a:prstGeom prst="rect">
            <a:avLst/>
          </a:prstGeom>
        </p:spPr>
        <p:txBody>
          <a:bodyPr vert="horz" lIns="137698" tIns="68849" rIns="137698" bIns="68849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003" y="14053159"/>
            <a:ext cx="4033944" cy="742343"/>
          </a:xfrm>
          <a:prstGeom prst="rect">
            <a:avLst/>
          </a:prstGeom>
        </p:spPr>
        <p:txBody>
          <a:bodyPr vert="horz" lIns="137698" tIns="68849" rIns="137698" bIns="68849" rtlCol="0" anchor="b"/>
          <a:lstStyle>
            <a:lvl1pPr algn="r">
              <a:defRPr sz="1800"/>
            </a:lvl1pPr>
          </a:lstStyle>
          <a:p>
            <a:fld id="{C0AC7F66-ABAC-43D4-8ED0-5EE57B44A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0405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JANUARY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AC7F66-ABAC-43D4-8ED0-5EE57B44AE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878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992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9/1/2023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704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t>9/1/2023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403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9/1/2023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18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8151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9/1/2023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714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9/1/2023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692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9/1/2023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008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9/1/2023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644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F6E2C9B-5FA2-460D-9BE7-B0812FC2A6FF}" type="datetimeFigureOut">
              <a:rPr lang="en-US" smtClean="0"/>
              <a:t>9/1/2023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26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907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56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2B7B2D1-AC42-4BB9-A500-B3A157093D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090100"/>
              </p:ext>
            </p:extLst>
          </p:nvPr>
        </p:nvGraphicFramePr>
        <p:xfrm>
          <a:off x="80689" y="235845"/>
          <a:ext cx="12030626" cy="6587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1988">
                  <a:extLst>
                    <a:ext uri="{9D8B030D-6E8A-4147-A177-3AD203B41FA5}">
                      <a16:colId xmlns:a16="http://schemas.microsoft.com/office/drawing/2014/main" val="2752299700"/>
                    </a:ext>
                  </a:extLst>
                </a:gridCol>
                <a:gridCol w="1891134">
                  <a:extLst>
                    <a:ext uri="{9D8B030D-6E8A-4147-A177-3AD203B41FA5}">
                      <a16:colId xmlns:a16="http://schemas.microsoft.com/office/drawing/2014/main" val="1624049124"/>
                    </a:ext>
                  </a:extLst>
                </a:gridCol>
                <a:gridCol w="1730476">
                  <a:extLst>
                    <a:ext uri="{9D8B030D-6E8A-4147-A177-3AD203B41FA5}">
                      <a16:colId xmlns:a16="http://schemas.microsoft.com/office/drawing/2014/main" val="1091096157"/>
                    </a:ext>
                  </a:extLst>
                </a:gridCol>
                <a:gridCol w="1921797">
                  <a:extLst>
                    <a:ext uri="{9D8B030D-6E8A-4147-A177-3AD203B41FA5}">
                      <a16:colId xmlns:a16="http://schemas.microsoft.com/office/drawing/2014/main" val="1806964249"/>
                    </a:ext>
                  </a:extLst>
                </a:gridCol>
                <a:gridCol w="1863621">
                  <a:extLst>
                    <a:ext uri="{9D8B030D-6E8A-4147-A177-3AD203B41FA5}">
                      <a16:colId xmlns:a16="http://schemas.microsoft.com/office/drawing/2014/main" val="1097369390"/>
                    </a:ext>
                  </a:extLst>
                </a:gridCol>
                <a:gridCol w="1622322">
                  <a:extLst>
                    <a:ext uri="{9D8B030D-6E8A-4147-A177-3AD203B41FA5}">
                      <a16:colId xmlns:a16="http://schemas.microsoft.com/office/drawing/2014/main" val="1582574714"/>
                    </a:ext>
                  </a:extLst>
                </a:gridCol>
                <a:gridCol w="1679288">
                  <a:extLst>
                    <a:ext uri="{9D8B030D-6E8A-4147-A177-3AD203B41FA5}">
                      <a16:colId xmlns:a16="http://schemas.microsoft.com/office/drawing/2014/main" val="1859743986"/>
                    </a:ext>
                  </a:extLst>
                </a:gridCol>
              </a:tblGrid>
              <a:tr h="18920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bg1"/>
                          </a:solidFill>
                        </a:rPr>
                        <a:t>SUNDAY</a:t>
                      </a: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bg1"/>
                          </a:solidFill>
                        </a:rPr>
                        <a:t>MONDAY</a:t>
                      </a: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bg1"/>
                          </a:solidFill>
                        </a:rPr>
                        <a:t>TUESDAY</a:t>
                      </a: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bg1"/>
                          </a:solidFill>
                        </a:rPr>
                        <a:t>WEDNESDAY</a:t>
                      </a: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bg1"/>
                          </a:solidFill>
                        </a:rPr>
                        <a:t>THURSDAY</a:t>
                      </a: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bg1"/>
                          </a:solidFill>
                        </a:rPr>
                        <a:t>FRIDAY</a:t>
                      </a: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bg1"/>
                          </a:solidFill>
                        </a:rPr>
                        <a:t>SATURDAY</a:t>
                      </a:r>
                    </a:p>
                  </a:txBody>
                  <a:tcPr marL="38931" marR="13719" marT="19465" marB="19465"/>
                </a:tc>
                <a:extLst>
                  <a:ext uri="{0D108BD9-81ED-4DB2-BD59-A6C34878D82A}">
                    <a16:rowId xmlns:a16="http://schemas.microsoft.com/office/drawing/2014/main" val="1810309855"/>
                  </a:ext>
                </a:extLst>
              </a:tr>
              <a:tr h="8933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L - Lobby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C – Courtyard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DR – Dining Room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CR – Common Room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WC – Wellness Center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MPR - Multi-Purpose  Room</a:t>
                      </a: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WELLNESS CENTER HOURS</a:t>
                      </a:r>
                    </a:p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MONDAY-FRIDAY</a:t>
                      </a:r>
                    </a:p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8:30 Am to 12:30Pm</a:t>
                      </a:r>
                    </a:p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1:00Pm to  4:30Pm </a:t>
                      </a: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1.</a:t>
                      </a: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2.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1" dirty="0">
                          <a:solidFill>
                            <a:srgbClr val="FF00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6:00 Pokeno with Cheryl   DR</a:t>
                      </a:r>
                    </a:p>
                    <a:p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38931" marR="13719" marT="19465" marB="19465"/>
                </a:tc>
                <a:extLst>
                  <a:ext uri="{0D108BD9-81ED-4DB2-BD59-A6C34878D82A}">
                    <a16:rowId xmlns:a16="http://schemas.microsoft.com/office/drawing/2014/main" val="2093443001"/>
                  </a:ext>
                </a:extLst>
              </a:tr>
              <a:tr h="928511"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3.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9:30 Christ the King Bus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11:00  Sunday School   MPR</a:t>
                      </a: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4.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 panose="020F0302020204030204" pitchFamily="34" charset="0"/>
                        </a:rPr>
                        <a:t>11:00 Chapel   DR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1" dirty="0">
                          <a:solidFill>
                            <a:srgbClr val="FF00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2:15  Brain Fitness   DR</a:t>
                      </a:r>
                      <a:endParaRPr lang="en-US" sz="800" b="1" i="1" kern="120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 panose="020F0302020204030204" pitchFamily="34" charset="0"/>
                        </a:rPr>
                        <a:t>3:30 Bible Study   MPR</a:t>
                      </a:r>
                    </a:p>
                    <a:p>
                      <a:pPr algn="l"/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5.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2:30 Publix Trip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2:30 Mobile Farmers Market   DR</a:t>
                      </a:r>
                    </a:p>
                    <a:p>
                      <a:pPr algn="l"/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6.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11:00 Chapel   MPR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1:00 Pantry Visit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3:30 Bible Study   DR</a:t>
                      </a:r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rgbClr val="FF00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7:00 Resident Bingo DR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7.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2:30 Kroger Trip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8.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2:00 Dollar Tree  Trip</a:t>
                      </a: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9.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1" dirty="0">
                          <a:solidFill>
                            <a:srgbClr val="FF00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6:00 Pokeno with Cheryl   DR</a:t>
                      </a:r>
                    </a:p>
                    <a:p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8931" marR="13719" marT="19465" marB="19465"/>
                </a:tc>
                <a:extLst>
                  <a:ext uri="{0D108BD9-81ED-4DB2-BD59-A6C34878D82A}">
                    <a16:rowId xmlns:a16="http://schemas.microsoft.com/office/drawing/2014/main" val="2451015160"/>
                  </a:ext>
                </a:extLst>
              </a:tr>
              <a:tr h="1122296"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10.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9:30 Christ the King Bus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11:00  Sunday School   MPR</a:t>
                      </a:r>
                    </a:p>
                    <a:p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11.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 panose="020F0302020204030204" pitchFamily="34" charset="0"/>
                        </a:rPr>
                        <a:t>11:00 Chapel   DR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1" dirty="0">
                          <a:solidFill>
                            <a:srgbClr val="FF00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2:15  Brain Fitness   DR</a:t>
                      </a:r>
                      <a:endParaRPr lang="en-US" sz="800" b="1" i="1" kern="120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 panose="020F0302020204030204" pitchFamily="34" charset="0"/>
                        </a:rPr>
                        <a:t>3:30 Bible Study   MPR</a:t>
                      </a:r>
                    </a:p>
                    <a:p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12.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2:30 Publix Trip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2:30 Mobile Farmers Market   DR</a:t>
                      </a:r>
                    </a:p>
                    <a:p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13.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2:00 Karaoke   w/ Chaplain   DR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1" dirty="0">
                          <a:solidFill>
                            <a:srgbClr val="FF00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7:00 Resident Bingo   DR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 panose="020F0302020204030204" pitchFamily="34" charset="0"/>
                      </a:endParaRPr>
                    </a:p>
                    <a:p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800" b="1" i="0" dirty="0">
                          <a:solidFill>
                            <a:schemeClr val="tx1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14.</a:t>
                      </a:r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11:00 Blood Pressure Check   w/ Georgia Home Health   MPR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2:30 Kroger Trip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15.</a:t>
                      </a:r>
                    </a:p>
                    <a:p>
                      <a:r>
                        <a:rPr lang="en-US" sz="800" b="1">
                          <a:solidFill>
                            <a:schemeClr val="tx1"/>
                          </a:solidFill>
                          <a:latin typeface="+mj-lt"/>
                        </a:rPr>
                        <a:t>11:00 Book Study w/</a:t>
                      </a:r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2:00 </a:t>
                      </a:r>
                      <a:r>
                        <a:rPr lang="en-US" sz="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Chiropractic Care w/ Dr. </a:t>
                      </a:r>
                      <a:r>
                        <a:rPr lang="en-US" sz="8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Kourajian</a:t>
                      </a:r>
                      <a:r>
                        <a:rPr lang="en-US" sz="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MPR</a:t>
                      </a:r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16.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1" dirty="0">
                          <a:solidFill>
                            <a:srgbClr val="FF00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6:00 Pokeno with Cheryl   DR</a:t>
                      </a:r>
                    </a:p>
                    <a:p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8931" marR="13719" marT="19465" marB="19465"/>
                </a:tc>
                <a:extLst>
                  <a:ext uri="{0D108BD9-81ED-4DB2-BD59-A6C34878D82A}">
                    <a16:rowId xmlns:a16="http://schemas.microsoft.com/office/drawing/2014/main" val="367773393"/>
                  </a:ext>
                </a:extLst>
              </a:tr>
              <a:tr h="934892"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17.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9:30 Christ the King Bus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11:00  Sunday School   MPR</a:t>
                      </a:r>
                    </a:p>
                    <a:p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18.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 panose="020F0302020204030204" pitchFamily="34" charset="0"/>
                        </a:rPr>
                        <a:t>11:00 Chapel   DR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1" dirty="0">
                          <a:solidFill>
                            <a:srgbClr val="FF00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2:15  Brain Fitness   DR</a:t>
                      </a:r>
                      <a:endParaRPr lang="en-US" sz="800" b="1" i="1" kern="120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 panose="020F0302020204030204" pitchFamily="34" charset="0"/>
                        </a:rPr>
                        <a:t>3:30 Bible Study   MPR</a:t>
                      </a:r>
                    </a:p>
                    <a:p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19.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2:30 Publix Trip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2:30 Mobile Farmers Market   DR</a:t>
                      </a:r>
                    </a:p>
                    <a:p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20.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1:00 Pantry Visit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2:00 Movie w/ Chaplain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1" dirty="0">
                          <a:solidFill>
                            <a:srgbClr val="FF00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7:00 Resident Bingo   DR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rgbClr val="FF00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21.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2:30 Kroger Trip</a:t>
                      </a:r>
                    </a:p>
                    <a:p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22.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2:00 Wal-Mart Trip</a:t>
                      </a:r>
                    </a:p>
                    <a:p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23.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1" dirty="0">
                          <a:solidFill>
                            <a:srgbClr val="FF00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6:00 Pokeno with Cheryl   DR</a:t>
                      </a:r>
                    </a:p>
                    <a:p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8931" marR="13719" marT="19465" marB="19465"/>
                </a:tc>
                <a:extLst>
                  <a:ext uri="{0D108BD9-81ED-4DB2-BD59-A6C34878D82A}">
                    <a16:rowId xmlns:a16="http://schemas.microsoft.com/office/drawing/2014/main" val="3035341825"/>
                  </a:ext>
                </a:extLst>
              </a:tr>
              <a:tr h="1212335"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24.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9:30 Christ the King Bus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11:00  Sunday School   MPR</a:t>
                      </a:r>
                    </a:p>
                    <a:p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25.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 panose="020F0302020204030204" pitchFamily="34" charset="0"/>
                        </a:rPr>
                        <a:t>11:00 Chapel   DR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1" dirty="0">
                          <a:solidFill>
                            <a:srgbClr val="FF00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2:15  Brain Fitness   DR</a:t>
                      </a:r>
                      <a:endParaRPr lang="en-US" sz="800" b="1" i="1" kern="120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 panose="020F0302020204030204" pitchFamily="34" charset="0"/>
                        </a:rPr>
                        <a:t>3:30 Bible Study   MPR</a:t>
                      </a:r>
                    </a:p>
                    <a:p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26.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2:30 Publix Trip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2:30 Mobile Farmers Market   DR</a:t>
                      </a:r>
                    </a:p>
                    <a:p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27.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11:00 Communion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2:00 Movie w/ </a:t>
                      </a:r>
                      <a:r>
                        <a:rPr lang="en-US" sz="800" b="1">
                          <a:solidFill>
                            <a:schemeClr val="tx1"/>
                          </a:solidFill>
                          <a:latin typeface="+mj-lt"/>
                        </a:rPr>
                        <a:t>Chaplain   DR </a:t>
                      </a:r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1" dirty="0">
                          <a:solidFill>
                            <a:srgbClr val="FF00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7:00 Resident Bingo   DR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28.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12:00 Communion w/Chaplain   MPR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2:30 Kroger Trip</a:t>
                      </a:r>
                    </a:p>
                    <a:p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29.</a:t>
                      </a: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j-lt"/>
                        </a:rPr>
                        <a:t>30.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1" dirty="0">
                          <a:solidFill>
                            <a:srgbClr val="FF00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6:00 Pokeno with Cheryl   DR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38931" marR="13719" marT="19465" marB="19465"/>
                </a:tc>
                <a:extLst>
                  <a:ext uri="{0D108BD9-81ED-4DB2-BD59-A6C34878D82A}">
                    <a16:rowId xmlns:a16="http://schemas.microsoft.com/office/drawing/2014/main" val="4224570390"/>
                  </a:ext>
                </a:extLst>
              </a:tr>
              <a:tr h="1219915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 Light" panose="020F0302020204030204" pitchFamily="34" charset="0"/>
                        </a:rPr>
                        <a:t>Chaplain in Office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 Light" panose="020F0302020204030204" pitchFamily="34" charset="0"/>
                        </a:rPr>
                        <a:t>Mondays &amp; Wednesdays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 Light" panose="020F0302020204030204" pitchFamily="34" charset="0"/>
                        </a:rPr>
                        <a:t>Friday 9/1, 9/15,  and 9/25</a:t>
                      </a: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Transportation in Office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Tuesdays &amp; Thursdays,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Friday 9/8, 9/22</a:t>
                      </a: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tx1"/>
                          </a:solidFill>
                          <a:highlight>
                            <a:srgbClr val="FF0000"/>
                          </a:highlight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Events written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highlight>
                            <a:srgbClr val="FF0000"/>
                          </a:highlight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 red are resident lead events.</a:t>
                      </a: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Times are subject to change. Please see the master calendar in the lobby for the up-to-date information.</a:t>
                      </a:r>
                    </a:p>
                    <a:p>
                      <a:endParaRPr lang="en-US" sz="8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38931" marR="13719" marT="19465" marB="19465"/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bg1"/>
                        </a:solidFill>
                      </a:endParaRPr>
                    </a:p>
                  </a:txBody>
                  <a:tcPr marL="38931" marR="13719" marT="19465" marB="19465"/>
                </a:tc>
                <a:extLst>
                  <a:ext uri="{0D108BD9-81ED-4DB2-BD59-A6C34878D82A}">
                    <a16:rowId xmlns:a16="http://schemas.microsoft.com/office/drawing/2014/main" val="257685511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8408E8A-C729-426D-902F-42923278CD54}"/>
              </a:ext>
            </a:extLst>
          </p:cNvPr>
          <p:cNvSpPr txBox="1"/>
          <p:nvPr/>
        </p:nvSpPr>
        <p:spPr>
          <a:xfrm>
            <a:off x="4221060" y="8732"/>
            <a:ext cx="374987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SEPTEMBER 2023</a:t>
            </a:r>
          </a:p>
        </p:txBody>
      </p:sp>
      <p:pic>
        <p:nvPicPr>
          <p:cNvPr id="3" name="Picture 2" descr="A picture containing text, screenshot, font, vegetable&#10;&#10;Description automatically generated">
            <a:extLst>
              <a:ext uri="{FF2B5EF4-FFF2-40B4-BE49-F238E27FC236}">
                <a16:creationId xmlns:a16="http://schemas.microsoft.com/office/drawing/2014/main" id="{AB708588-D51E-BC44-A3C9-EB24331F61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725" y="5922627"/>
            <a:ext cx="2617364" cy="81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53295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20554</TotalTime>
  <Words>391</Words>
  <Application>Microsoft Office PowerPoint</Application>
  <PresentationFormat>Widescreen</PresentationFormat>
  <Paragraphs>117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 Narrow</vt:lpstr>
      <vt:lpstr>Calibri</vt:lpstr>
      <vt:lpstr>Calibri Light</vt:lpstr>
      <vt:lpstr>Retrospect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barrentine</dc:creator>
  <cp:lastModifiedBy>Joseph Terrell</cp:lastModifiedBy>
  <cp:revision>604</cp:revision>
  <cp:lastPrinted>2022-10-25T13:32:33Z</cp:lastPrinted>
  <dcterms:created xsi:type="dcterms:W3CDTF">2021-11-17T18:55:46Z</dcterms:created>
  <dcterms:modified xsi:type="dcterms:W3CDTF">2023-09-01T14:41:36Z</dcterms:modified>
</cp:coreProperties>
</file>